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5"/>
  </p:notesMasterIdLst>
  <p:sldIdLst>
    <p:sldId id="261" r:id="rId5"/>
    <p:sldId id="274" r:id="rId6"/>
    <p:sldId id="272" r:id="rId7"/>
    <p:sldId id="266" r:id="rId8"/>
    <p:sldId id="277" r:id="rId9"/>
    <p:sldId id="267" r:id="rId10"/>
    <p:sldId id="269" r:id="rId11"/>
    <p:sldId id="270" r:id="rId12"/>
    <p:sldId id="273" r:id="rId13"/>
    <p:sldId id="27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D16111-37A4-54A1-76B3-6AAFC257C0BC}" v="15" dt="2021-08-23T10:47:29.936"/>
    <p1510:client id="{962C7675-4E79-4FD3-B451-B02EED17C5E6}" v="1" dt="2021-08-23T12:20:48.8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7" autoAdjust="0"/>
    <p:restoredTop sz="94660"/>
  </p:normalViewPr>
  <p:slideViewPr>
    <p:cSldViewPr snapToGrid="0">
      <p:cViewPr varScale="1">
        <p:scale>
          <a:sx n="95" d="100"/>
          <a:sy n="95" d="100"/>
        </p:scale>
        <p:origin x="33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6/15/2022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Arduino 6 – accelerometer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Steven hammer</a:t>
            </a:r>
          </a:p>
          <a:p>
            <a:pPr algn="ctr"/>
            <a:r>
              <a:rPr lang="en-US" dirty="0"/>
              <a:t>s.hammer@hw.ac.uk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t="-1" r="51970" b="-1"/>
          <a:stretch/>
        </p:blipFill>
        <p:spPr>
          <a:xfrm>
            <a:off x="-5597" y="10"/>
            <a:ext cx="316535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761" y="618518"/>
            <a:ext cx="7887650" cy="1478570"/>
          </a:xfrm>
        </p:spPr>
        <p:txBody>
          <a:bodyPr>
            <a:normAutofit/>
          </a:bodyPr>
          <a:lstStyle/>
          <a:p>
            <a:r>
              <a:rPr lang="en-US" sz="4400" dirty="0"/>
              <a:t>Finished already?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4047" y="2249486"/>
            <a:ext cx="7873364" cy="437038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800" dirty="0"/>
              <a:t>Estimated displacement and velocity are going to be wrong…see if you can work out why.</a:t>
            </a:r>
          </a:p>
          <a:p>
            <a:pPr>
              <a:lnSpc>
                <a:spcPct val="110000"/>
              </a:lnSpc>
            </a:pPr>
            <a:r>
              <a:rPr lang="en-US" sz="2800" dirty="0"/>
              <a:t>Create a damage warning trigger – if a sudden acceleration is detected, light a warning LED.</a:t>
            </a:r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53880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t="-1" r="51970" b="-1"/>
          <a:stretch/>
        </p:blipFill>
        <p:spPr>
          <a:xfrm>
            <a:off x="-5596" y="10"/>
            <a:ext cx="316535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761" y="618518"/>
            <a:ext cx="7887650" cy="1478570"/>
          </a:xfrm>
        </p:spPr>
        <p:txBody>
          <a:bodyPr>
            <a:normAutofit/>
          </a:bodyPr>
          <a:lstStyle/>
          <a:p>
            <a:r>
              <a:rPr lang="en-US" sz="4400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4047" y="1669774"/>
            <a:ext cx="7873364" cy="495010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800" dirty="0"/>
              <a:t>Use an Arduino with an accelerometer to measure acceleration</a:t>
            </a:r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52559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t="-1" r="51970" b="-1"/>
          <a:stretch/>
        </p:blipFill>
        <p:spPr>
          <a:xfrm>
            <a:off x="-5596" y="10"/>
            <a:ext cx="316535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761" y="618518"/>
            <a:ext cx="7887650" cy="1478570"/>
          </a:xfrm>
        </p:spPr>
        <p:txBody>
          <a:bodyPr>
            <a:normAutofit/>
          </a:bodyPr>
          <a:lstStyle/>
          <a:p>
            <a:r>
              <a:rPr lang="en-US" sz="4400" dirty="0"/>
              <a:t>What are we doing today?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4047" y="2249486"/>
            <a:ext cx="7873364" cy="4370389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800" dirty="0"/>
              <a:t>Build the accelerometer circuit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800" dirty="0"/>
              <a:t>Install accelerometer libraries to the Arduino IDE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800" dirty="0"/>
              <a:t>Measure acceleration and orientation using the Adafruit MMA8451 accelerometer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800" dirty="0"/>
              <a:t>Estimate velocity and displacement using acceleration</a:t>
            </a:r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35593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t="-1" r="51970" b="-1"/>
          <a:stretch/>
        </p:blipFill>
        <p:spPr>
          <a:xfrm>
            <a:off x="-5597" y="10"/>
            <a:ext cx="316535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761" y="618518"/>
            <a:ext cx="7887650" cy="1478570"/>
          </a:xfrm>
        </p:spPr>
        <p:txBody>
          <a:bodyPr>
            <a:normAutofit/>
          </a:bodyPr>
          <a:lstStyle/>
          <a:p>
            <a:r>
              <a:rPr lang="en-US" sz="4400" dirty="0"/>
              <a:t>Circuits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4047" y="1669774"/>
            <a:ext cx="7873364" cy="49501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800" dirty="0"/>
              <a:t>All components included in the kit…</a:t>
            </a:r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046" y="2463871"/>
            <a:ext cx="5590476" cy="33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012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t="-1" r="51970" b="-1"/>
          <a:stretch/>
        </p:blipFill>
        <p:spPr>
          <a:xfrm>
            <a:off x="-5597" y="10"/>
            <a:ext cx="316535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761" y="618518"/>
            <a:ext cx="7887650" cy="1478570"/>
          </a:xfrm>
        </p:spPr>
        <p:txBody>
          <a:bodyPr>
            <a:normAutofit/>
          </a:bodyPr>
          <a:lstStyle/>
          <a:p>
            <a:r>
              <a:rPr lang="en-US" sz="4400" dirty="0"/>
              <a:t>Before you start Building circuits…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2249486"/>
            <a:ext cx="7374835" cy="437038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800" dirty="0"/>
              <a:t>Connect power bus (+ line) together using a small section of jumper cable</a:t>
            </a:r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1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081" y="2003301"/>
            <a:ext cx="2922904" cy="4500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252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t="-1" r="51970" b="-1"/>
          <a:stretch/>
        </p:blipFill>
        <p:spPr>
          <a:xfrm>
            <a:off x="-5597" y="10"/>
            <a:ext cx="316535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761" y="618518"/>
            <a:ext cx="7887650" cy="1478570"/>
          </a:xfrm>
        </p:spPr>
        <p:txBody>
          <a:bodyPr>
            <a:normAutofit/>
          </a:bodyPr>
          <a:lstStyle/>
          <a:p>
            <a:r>
              <a:rPr lang="en-US" sz="4400"/>
              <a:t>Building circuits</a:t>
            </a:r>
            <a:endParaRPr lang="en-US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9981" y="2249486"/>
            <a:ext cx="6466854" cy="437038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800"/>
              <a:t>Insert components into breadboard holes</a:t>
            </a:r>
          </a:p>
          <a:p>
            <a:pPr>
              <a:lnSpc>
                <a:spcPct val="110000"/>
              </a:lnSpc>
            </a:pPr>
            <a:r>
              <a:rPr lang="en-US" sz="2800"/>
              <a:t>Connect up using instrument wire</a:t>
            </a:r>
          </a:p>
          <a:p>
            <a:pPr>
              <a:lnSpc>
                <a:spcPct val="110000"/>
              </a:lnSpc>
            </a:pPr>
            <a:r>
              <a:rPr lang="en-US" sz="2800"/>
              <a:t>Arduino controls inputs and outputs</a:t>
            </a:r>
          </a:p>
          <a:p>
            <a:pPr>
              <a:lnSpc>
                <a:spcPct val="110000"/>
              </a:lnSpc>
            </a:pPr>
            <a:r>
              <a:rPr lang="en-US" sz="2800"/>
              <a:t>Follow schematics</a:t>
            </a:r>
          </a:p>
          <a:p>
            <a:pPr>
              <a:lnSpc>
                <a:spcPct val="110000"/>
              </a:lnSpc>
            </a:pPr>
            <a:endParaRPr lang="en-US" sz="2800"/>
          </a:p>
          <a:p>
            <a:pPr marL="0" indent="0">
              <a:lnSpc>
                <a:spcPct val="110000"/>
              </a:lnSpc>
              <a:buNone/>
            </a:pPr>
            <a:r>
              <a:rPr lang="en-US" sz="2800"/>
              <a:t>NOTE: GND = negative</a:t>
            </a:r>
          </a:p>
          <a:p>
            <a:pPr>
              <a:lnSpc>
                <a:spcPct val="110000"/>
              </a:lnSpc>
            </a:pP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D03532-3227-4A17-82D2-D78A6BBBC38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705" y="2097088"/>
            <a:ext cx="457200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581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t="-1" r="51970" b="-1"/>
          <a:stretch/>
        </p:blipFill>
        <p:spPr>
          <a:xfrm>
            <a:off x="-5597" y="10"/>
            <a:ext cx="316535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761" y="618518"/>
            <a:ext cx="7887650" cy="1478570"/>
          </a:xfrm>
        </p:spPr>
        <p:txBody>
          <a:bodyPr>
            <a:normAutofit/>
          </a:bodyPr>
          <a:lstStyle/>
          <a:p>
            <a:r>
              <a:rPr lang="en-US" sz="4400" dirty="0"/>
              <a:t>Debugging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4047" y="2249486"/>
            <a:ext cx="7873364" cy="437038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800" dirty="0"/>
              <a:t>Is there a space missing somewhere?</a:t>
            </a:r>
          </a:p>
          <a:p>
            <a:pPr>
              <a:lnSpc>
                <a:spcPct val="110000"/>
              </a:lnSpc>
            </a:pPr>
            <a:r>
              <a:rPr lang="en-US" sz="2800" dirty="0"/>
              <a:t>Do all lines end with a semicolon;</a:t>
            </a:r>
          </a:p>
          <a:p>
            <a:pPr>
              <a:lnSpc>
                <a:spcPct val="110000"/>
              </a:lnSpc>
            </a:pPr>
            <a:r>
              <a:rPr lang="en-US" sz="2800" dirty="0"/>
              <a:t>Is something commented out //</a:t>
            </a:r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79046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t="-1" r="51970" b="-1"/>
          <a:stretch/>
        </p:blipFill>
        <p:spPr>
          <a:xfrm>
            <a:off x="-5597" y="10"/>
            <a:ext cx="316535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761" y="618518"/>
            <a:ext cx="7887650" cy="1478570"/>
          </a:xfrm>
        </p:spPr>
        <p:txBody>
          <a:bodyPr>
            <a:normAutofit/>
          </a:bodyPr>
          <a:lstStyle/>
          <a:p>
            <a:r>
              <a:rPr lang="en-US" sz="4400" dirty="0"/>
              <a:t>housekeeping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4046" y="2249486"/>
            <a:ext cx="8941753" cy="437038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800" dirty="0"/>
              <a:t>Take two boxes: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sz="2400" dirty="0"/>
              <a:t>One Arduino box</a:t>
            </a:r>
          </a:p>
          <a:p>
            <a:pPr lvl="1">
              <a:lnSpc>
                <a:spcPct val="110000"/>
              </a:lnSpc>
            </a:pPr>
            <a:r>
              <a:rPr lang="en-US" sz="2400" dirty="0"/>
              <a:t>One Sensors and Motion kit</a:t>
            </a:r>
          </a:p>
          <a:p>
            <a:pPr>
              <a:lnSpc>
                <a:spcPct val="110000"/>
              </a:lnSpc>
            </a:pPr>
            <a:r>
              <a:rPr lang="en-US" sz="2800" dirty="0"/>
              <a:t>Put components back into labelled places in boxes after use</a:t>
            </a:r>
          </a:p>
          <a:p>
            <a:pPr>
              <a:lnSpc>
                <a:spcPct val="110000"/>
              </a:lnSpc>
            </a:pPr>
            <a:r>
              <a:rPr lang="en-US" sz="2800" dirty="0"/>
              <a:t>Any components missing – let us know.</a:t>
            </a:r>
          </a:p>
          <a:p>
            <a:pPr>
              <a:lnSpc>
                <a:spcPct val="11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71998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t="-1" r="51970" b="-1"/>
          <a:stretch/>
        </p:blipFill>
        <p:spPr>
          <a:xfrm>
            <a:off x="-5597" y="10"/>
            <a:ext cx="316535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761" y="618518"/>
            <a:ext cx="7887650" cy="1478570"/>
          </a:xfrm>
        </p:spPr>
        <p:txBody>
          <a:bodyPr>
            <a:normAutofit/>
          </a:bodyPr>
          <a:lstStyle/>
          <a:p>
            <a:r>
              <a:rPr lang="en-US" sz="4400" dirty="0"/>
              <a:t>TIDYING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4047" y="2249486"/>
            <a:ext cx="7873364" cy="437038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800" dirty="0"/>
              <a:t>Return components to your Sensors and Motion box IN THE CORRECT PLACES!!!</a:t>
            </a:r>
          </a:p>
          <a:p>
            <a:pPr lvl="1">
              <a:lnSpc>
                <a:spcPct val="110000"/>
              </a:lnSpc>
            </a:pPr>
            <a:r>
              <a:rPr lang="en-US" sz="2400" dirty="0"/>
              <a:t>Put instrument wire in motor compartment</a:t>
            </a:r>
          </a:p>
          <a:p>
            <a:pPr>
              <a:lnSpc>
                <a:spcPct val="110000"/>
              </a:lnSpc>
            </a:pPr>
            <a:r>
              <a:rPr lang="en-US" sz="2800" dirty="0"/>
              <a:t>Return Arduino to its case</a:t>
            </a:r>
          </a:p>
          <a:p>
            <a:pPr>
              <a:lnSpc>
                <a:spcPct val="110000"/>
              </a:lnSpc>
            </a:pPr>
            <a:r>
              <a:rPr lang="en-US" sz="2800" dirty="0"/>
              <a:t>Return both boxes to tutor</a:t>
            </a:r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3340688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56E89EB70995544A22A6B760A96204F" ma:contentTypeVersion="11" ma:contentTypeDescription="Create a new document." ma:contentTypeScope="" ma:versionID="37dafd5e2940aed25bebf0be3065b81e">
  <xsd:schema xmlns:xsd="http://www.w3.org/2001/XMLSchema" xmlns:xs="http://www.w3.org/2001/XMLSchema" xmlns:p="http://schemas.microsoft.com/office/2006/metadata/properties" xmlns:ns3="7a40aaaa-740e-457c-b0a3-ad127687856b" xmlns:ns4="56e1f608-b452-4968-8b88-de19139ebd9a" targetNamespace="http://schemas.microsoft.com/office/2006/metadata/properties" ma:root="true" ma:fieldsID="735ed530a9e815dda61156d799eb8715" ns3:_="" ns4:_="">
    <xsd:import namespace="7a40aaaa-740e-457c-b0a3-ad127687856b"/>
    <xsd:import namespace="56e1f608-b452-4968-8b88-de19139ebd9a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Location" minOccurs="0"/>
                <xsd:element ref="ns4:MediaServiceOCR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40aaaa-740e-457c-b0a3-ad127687856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e1f608-b452-4968-8b88-de19139ebd9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5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7a40aaaa-740e-457c-b0a3-ad127687856b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56e1f608-b452-4968-8b88-de19139ebd9a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807C13B-46C3-4B96-8A1B-03EEF25B33A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a40aaaa-740e-457c-b0a3-ad127687856b"/>
    <ds:schemaRef ds:uri="56e1f608-b452-4968-8b88-de19139ebd9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232</Words>
  <Application>Microsoft Office PowerPoint</Application>
  <PresentationFormat>Widescreen</PresentationFormat>
  <Paragraphs>47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Tw Cen MT</vt:lpstr>
      <vt:lpstr>Circuit</vt:lpstr>
      <vt:lpstr>Arduino 6 – accelerometer</vt:lpstr>
      <vt:lpstr>introduction</vt:lpstr>
      <vt:lpstr>What are we doing today?</vt:lpstr>
      <vt:lpstr>Circuits</vt:lpstr>
      <vt:lpstr>Before you start Building circuits…</vt:lpstr>
      <vt:lpstr>Building circuits</vt:lpstr>
      <vt:lpstr>Debugging code</vt:lpstr>
      <vt:lpstr>housekeeping</vt:lpstr>
      <vt:lpstr>TIDYING up</vt:lpstr>
      <vt:lpstr>Finished already?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4 – motor</dc:title>
  <dc:creator/>
  <cp:lastModifiedBy/>
  <cp:revision>4</cp:revision>
  <dcterms:created xsi:type="dcterms:W3CDTF">2019-09-18T15:30:23Z</dcterms:created>
  <dcterms:modified xsi:type="dcterms:W3CDTF">2022-06-15T16:19:54Z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0x010100156E89EB70995544A22A6B760A96204F</vt:lpwstr>
  </property>
</Properties>
</file>